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A2DC220-92DA-4BE4-9A12-CD6B9C4BDCA7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8A115FB-13C7-4C16-B0BB-41AF0108AE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2DC220-92DA-4BE4-9A12-CD6B9C4BDCA7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A115FB-13C7-4C16-B0BB-41AF0108AE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2DC220-92DA-4BE4-9A12-CD6B9C4BDCA7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A115FB-13C7-4C16-B0BB-41AF0108AE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2DC220-92DA-4BE4-9A12-CD6B9C4BDCA7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A115FB-13C7-4C16-B0BB-41AF0108AE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2DC220-92DA-4BE4-9A12-CD6B9C4BDCA7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A115FB-13C7-4C16-B0BB-41AF0108AE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2DC220-92DA-4BE4-9A12-CD6B9C4BDCA7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A115FB-13C7-4C16-B0BB-41AF0108AE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2DC220-92DA-4BE4-9A12-CD6B9C4BDCA7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A115FB-13C7-4C16-B0BB-41AF0108AE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A2DC220-92DA-4BE4-9A12-CD6B9C4BDCA7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A115FB-13C7-4C16-B0BB-41AF0108AE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A2DC220-92DA-4BE4-9A12-CD6B9C4BDCA7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8A115FB-13C7-4C16-B0BB-41AF0108AE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2DC220-92DA-4BE4-9A12-CD6B9C4BDCA7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A115FB-13C7-4C16-B0BB-41AF0108AE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2DC220-92DA-4BE4-9A12-CD6B9C4BDCA7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A115FB-13C7-4C16-B0BB-41AF0108AE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A2DC220-92DA-4BE4-9A12-CD6B9C4BDCA7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8A115FB-13C7-4C16-B0BB-41AF0108AEC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387423"/>
            <a:ext cx="8458200" cy="2448272"/>
          </a:xfrm>
        </p:spPr>
        <p:txBody>
          <a:bodyPr/>
          <a:lstStyle/>
          <a:p>
            <a:r>
              <a:rPr lang="ru-RU" dirty="0" smtClean="0"/>
              <a:t>Урок-обобщение по теме: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2276872"/>
            <a:ext cx="6400800" cy="3456384"/>
          </a:xfrm>
        </p:spPr>
        <p:txBody>
          <a:bodyPr>
            <a:normAutofit fontScale="25000" lnSpcReduction="20000"/>
          </a:bodyPr>
          <a:lstStyle/>
          <a:p>
            <a:r>
              <a:rPr lang="ru-RU" sz="21600" b="1" dirty="0" smtClean="0"/>
              <a:t>Основные классы неорганических соединений</a:t>
            </a:r>
            <a:r>
              <a:rPr lang="ru-RU" sz="7700" b="1" dirty="0" smtClean="0"/>
              <a:t>.</a:t>
            </a:r>
          </a:p>
          <a:p>
            <a:endParaRPr lang="ru-RU" b="1" dirty="0" smtClean="0"/>
          </a:p>
          <a:p>
            <a:pPr algn="ctr"/>
            <a:r>
              <a:rPr lang="ru-RU" sz="5600" b="1" dirty="0" smtClean="0"/>
              <a:t>                                                       Урок разработала </a:t>
            </a:r>
          </a:p>
          <a:p>
            <a:pPr algn="ctr"/>
            <a:r>
              <a:rPr lang="ru-RU" sz="5600" b="1" dirty="0" smtClean="0"/>
              <a:t>                                                                    </a:t>
            </a:r>
            <a:r>
              <a:rPr lang="ru-RU" sz="5600" b="1" dirty="0" smtClean="0"/>
              <a:t>учитель   </a:t>
            </a:r>
            <a:r>
              <a:rPr lang="ru-RU" sz="5600" b="1" dirty="0" smtClean="0"/>
              <a:t>химии  Никитина   </a:t>
            </a:r>
          </a:p>
          <a:p>
            <a:pPr algn="ctr"/>
            <a:r>
              <a:rPr lang="ru-RU" sz="5600" b="1" dirty="0"/>
              <a:t> </a:t>
            </a:r>
            <a:r>
              <a:rPr lang="ru-RU" sz="5600" b="1" dirty="0" smtClean="0"/>
              <a:t>                                                                  </a:t>
            </a:r>
            <a:r>
              <a:rPr lang="ru-RU" sz="5600" b="1" dirty="0" err="1" smtClean="0"/>
              <a:t>Райхана</a:t>
            </a:r>
            <a:r>
              <a:rPr lang="ru-RU" sz="5600" b="1" dirty="0" smtClean="0"/>
              <a:t>   </a:t>
            </a:r>
            <a:r>
              <a:rPr lang="ru-RU" sz="5600" b="1" dirty="0" err="1" smtClean="0"/>
              <a:t>Салимзяновна</a:t>
            </a:r>
            <a:endParaRPr lang="ru-RU" sz="5600" b="1" dirty="0"/>
          </a:p>
        </p:txBody>
      </p:sp>
    </p:spTree>
    <p:extLst>
      <p:ext uri="{BB962C8B-B14F-4D97-AF65-F5344CB8AC3E}">
        <p14:creationId xmlns:p14="http://schemas.microsoft.com/office/powerpoint/2010/main" val="4080841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Обобщение  и систематизация  знаний по теме"Основные классы неорганических соединений» </a:t>
            </a:r>
            <a:endParaRPr lang="ru-RU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Цели урока:</a:t>
            </a:r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636912"/>
            <a:ext cx="2733675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8086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- Закрепить знания  о номенклатуре и свойствах веществ, относящихся  к разным классам:</a:t>
            </a:r>
          </a:p>
          <a:p>
            <a:r>
              <a:rPr lang="ru-RU" dirty="0" smtClean="0"/>
              <a:t>-воспитывать аккуратность и наблюдательность</a:t>
            </a:r>
          </a:p>
          <a:p>
            <a:r>
              <a:rPr lang="ru-RU" dirty="0" smtClean="0"/>
              <a:t>-развивать умения сравнивать, выделять главное, обобщать, выявлять и устанавливать  взаимосвязи; </a:t>
            </a:r>
          </a:p>
          <a:p>
            <a:r>
              <a:rPr lang="ru-RU" dirty="0" smtClean="0"/>
              <a:t>-формировать коммуникативные навыки, интерес к знаниям, ответственность за результаты своего труда.</a:t>
            </a:r>
          </a:p>
          <a:p>
            <a:r>
              <a:rPr lang="ru-RU" dirty="0" smtClean="0"/>
              <a:t>--воспитывать аккуратность и наблюдательность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rial Black" pitchFamily="34" charset="0"/>
              </a:rPr>
              <a:t>Задачи урока</a:t>
            </a:r>
            <a:endParaRPr lang="ru-RU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223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5400" dirty="0" smtClean="0"/>
              <a:t>«Учиться, а время от времени повторять изученное, разве это неприятно?" (Конфуций)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Arial Black" pitchFamily="34" charset="0"/>
              </a:rPr>
              <a:t>Девиз урока</a:t>
            </a:r>
            <a:endParaRPr lang="ru-RU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015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00000"/>
          </a:xfrm>
        </p:spPr>
        <p:txBody>
          <a:bodyPr/>
          <a:lstStyle/>
          <a:p>
            <a:r>
              <a:rPr lang="ru-RU" dirty="0" smtClean="0"/>
              <a:t> Задание:  выписать из нижеприведенного списка основные и кислотные оксиды, основания, кислоты, соли: </a:t>
            </a:r>
            <a:r>
              <a:rPr lang="ru-RU" dirty="0" err="1" smtClean="0"/>
              <a:t>Са</a:t>
            </a:r>
            <a:r>
              <a:rPr lang="en-US" dirty="0" err="1" smtClean="0"/>
              <a:t>Cl</a:t>
            </a:r>
            <a:r>
              <a:rPr lang="ru-RU" baseline="-25000" dirty="0" smtClean="0"/>
              <a:t>2</a:t>
            </a:r>
            <a:r>
              <a:rPr lang="ru-RU" dirty="0" smtClean="0"/>
              <a:t>, </a:t>
            </a:r>
            <a:r>
              <a:rPr lang="en-US" dirty="0" err="1" smtClean="0"/>
              <a:t>CuO</a:t>
            </a:r>
            <a:r>
              <a:rPr lang="ru-RU" dirty="0" smtClean="0"/>
              <a:t>,  </a:t>
            </a:r>
            <a:r>
              <a:rPr lang="en-US" dirty="0" err="1" smtClean="0"/>
              <a:t>HCl</a:t>
            </a:r>
            <a:r>
              <a:rPr lang="ru-RU" dirty="0" smtClean="0"/>
              <a:t>,  К</a:t>
            </a:r>
            <a:r>
              <a:rPr lang="en-US" dirty="0" smtClean="0"/>
              <a:t>NO</a:t>
            </a:r>
            <a:r>
              <a:rPr lang="ru-RU" baseline="-25000" dirty="0" smtClean="0"/>
              <a:t>3</a:t>
            </a:r>
            <a:r>
              <a:rPr lang="ru-RU" dirty="0" smtClean="0"/>
              <a:t>,  </a:t>
            </a:r>
            <a:r>
              <a:rPr lang="en-US" dirty="0" err="1" smtClean="0"/>
              <a:t>CuSO</a:t>
            </a:r>
            <a:r>
              <a:rPr lang="ru-RU" baseline="-25000" dirty="0" smtClean="0"/>
              <a:t>4</a:t>
            </a:r>
            <a:r>
              <a:rPr lang="ru-RU" dirty="0" smtClean="0"/>
              <a:t>,  </a:t>
            </a:r>
            <a:r>
              <a:rPr lang="en-US" dirty="0" smtClean="0"/>
              <a:t>SO</a:t>
            </a:r>
            <a:r>
              <a:rPr lang="ru-RU" baseline="-25000" dirty="0" smtClean="0"/>
              <a:t>2</a:t>
            </a:r>
            <a:r>
              <a:rPr lang="ru-RU" dirty="0" smtClean="0"/>
              <a:t>, </a:t>
            </a:r>
            <a:r>
              <a:rPr lang="en-US" dirty="0" smtClean="0"/>
              <a:t>H</a:t>
            </a:r>
            <a:r>
              <a:rPr lang="ru-RU" baseline="-25000" dirty="0" smtClean="0"/>
              <a:t>2</a:t>
            </a:r>
            <a:r>
              <a:rPr lang="en-US" dirty="0" smtClean="0"/>
              <a:t>SO</a:t>
            </a:r>
            <a:r>
              <a:rPr lang="ru-RU" baseline="-25000" dirty="0" smtClean="0"/>
              <a:t>4</a:t>
            </a:r>
            <a:r>
              <a:rPr lang="ru-RU" dirty="0" smtClean="0"/>
              <a:t>,  </a:t>
            </a:r>
            <a:r>
              <a:rPr lang="en-US" dirty="0" err="1" smtClean="0"/>
              <a:t>NaOH</a:t>
            </a:r>
            <a:r>
              <a:rPr lang="ru-RU" dirty="0" smtClean="0"/>
              <a:t>,  Н</a:t>
            </a:r>
            <a:r>
              <a:rPr lang="en-US" dirty="0" smtClean="0"/>
              <a:t>F</a:t>
            </a:r>
            <a:endParaRPr lang="ru-RU" dirty="0" smtClean="0"/>
          </a:p>
          <a:p>
            <a:r>
              <a:rPr lang="ru-RU" dirty="0" smtClean="0"/>
              <a:t>    </a:t>
            </a:r>
            <a:r>
              <a:rPr lang="en-US" dirty="0" err="1" smtClean="0"/>
              <a:t>CaO</a:t>
            </a:r>
            <a:r>
              <a:rPr lang="en-US" dirty="0" smtClean="0"/>
              <a:t>,  CO</a:t>
            </a:r>
            <a:r>
              <a:rPr lang="en-US" baseline="-25000" dirty="0" smtClean="0"/>
              <a:t>2</a:t>
            </a:r>
            <a:r>
              <a:rPr lang="en-US" dirty="0" smtClean="0"/>
              <a:t>,  Ca( OH)</a:t>
            </a:r>
            <a:r>
              <a:rPr lang="en-US" baseline="-25000" dirty="0" smtClean="0"/>
              <a:t>2</a:t>
            </a:r>
            <a:r>
              <a:rPr lang="en-US" dirty="0" smtClean="0"/>
              <a:t> , P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5: </a:t>
            </a:r>
            <a:r>
              <a:rPr lang="ru-RU" dirty="0" smtClean="0"/>
              <a:t>А</a:t>
            </a:r>
            <a:r>
              <a:rPr lang="en-US" dirty="0" smtClean="0"/>
              <a:t>l( NO</a:t>
            </a:r>
            <a:r>
              <a:rPr lang="en-US" baseline="-25000" dirty="0" smtClean="0"/>
              <a:t>3</a:t>
            </a:r>
            <a:r>
              <a:rPr lang="en-US" dirty="0" smtClean="0"/>
              <a:t>)</a:t>
            </a:r>
            <a:r>
              <a:rPr lang="en-US" baseline="-25000" dirty="0" smtClean="0"/>
              <a:t>3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496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P</a:t>
            </a:r>
            <a:r>
              <a:rPr lang="en-US" sz="1600" dirty="0" smtClean="0">
                <a:latin typeface="Aharoni" pitchFamily="2" charset="-79"/>
                <a:cs typeface="Aharoni" pitchFamily="2" charset="-79"/>
              </a:rPr>
              <a:t>2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O</a:t>
            </a:r>
            <a:r>
              <a:rPr lang="en-US" sz="1600" dirty="0" smtClean="0">
                <a:latin typeface="Aharoni" pitchFamily="2" charset="-79"/>
                <a:cs typeface="Aharoni" pitchFamily="2" charset="-79"/>
              </a:rPr>
              <a:t>5</a:t>
            </a:r>
            <a:r>
              <a:rPr lang="ru-RU" dirty="0" smtClean="0">
                <a:latin typeface="Aharoni" pitchFamily="2" charset="-79"/>
                <a:cs typeface="Aharoni" pitchFamily="2" charset="-79"/>
              </a:rPr>
              <a:t>,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 Li</a:t>
            </a:r>
            <a:r>
              <a:rPr lang="ru-RU" dirty="0" smtClean="0">
                <a:latin typeface="Aharoni" pitchFamily="2" charset="-79"/>
                <a:cs typeface="Aharoni" pitchFamily="2" charset="-79"/>
              </a:rPr>
              <a:t>,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  P</a:t>
            </a:r>
            <a:r>
              <a:rPr lang="ru-RU" dirty="0" smtClean="0">
                <a:latin typeface="Aharoni" pitchFamily="2" charset="-79"/>
                <a:cs typeface="Aharoni" pitchFamily="2" charset="-79"/>
              </a:rPr>
              <a:t>,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 smtClean="0">
                <a:latin typeface="Aharoni" pitchFamily="2" charset="-79"/>
                <a:cs typeface="Aharoni" pitchFamily="2" charset="-79"/>
              </a:rPr>
              <a:t>CaO</a:t>
            </a:r>
            <a:r>
              <a:rPr lang="ru-RU" dirty="0" smtClean="0">
                <a:latin typeface="Aharoni" pitchFamily="2" charset="-79"/>
                <a:cs typeface="Aharoni" pitchFamily="2" charset="-79"/>
              </a:rPr>
              <a:t>, </a:t>
            </a:r>
            <a:r>
              <a:rPr lang="en-US" dirty="0" err="1" smtClean="0">
                <a:latin typeface="Aharoni" pitchFamily="2" charset="-79"/>
                <a:cs typeface="Aharoni" pitchFamily="2" charset="-79"/>
              </a:rPr>
              <a:t>LiOH</a:t>
            </a:r>
            <a:r>
              <a:rPr lang="ru-RU" dirty="0" smtClean="0">
                <a:latin typeface="Aharoni" pitchFamily="2" charset="-79"/>
                <a:cs typeface="Aharoni" pitchFamily="2" charset="-79"/>
              </a:rPr>
              <a:t>, 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H</a:t>
            </a:r>
            <a:r>
              <a:rPr lang="en-US" sz="1600" dirty="0" smtClean="0">
                <a:latin typeface="Aharoni" pitchFamily="2" charset="-79"/>
                <a:cs typeface="Aharoni" pitchFamily="2" charset="-79"/>
              </a:rPr>
              <a:t>2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SO</a:t>
            </a:r>
            <a:r>
              <a:rPr lang="en-US" sz="1600" dirty="0" smtClean="0">
                <a:latin typeface="Aharoni" pitchFamily="2" charset="-79"/>
                <a:cs typeface="Aharoni" pitchFamily="2" charset="-79"/>
              </a:rPr>
              <a:t>4</a:t>
            </a:r>
            <a:r>
              <a:rPr lang="ru-RU" dirty="0" smtClean="0">
                <a:latin typeface="Aharoni" pitchFamily="2" charset="-79"/>
                <a:cs typeface="Aharoni" pitchFamily="2" charset="-79"/>
              </a:rPr>
              <a:t>,  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Li</a:t>
            </a:r>
            <a:r>
              <a:rPr lang="en-US" sz="1600" dirty="0" smtClean="0">
                <a:latin typeface="Aharoni" pitchFamily="2" charset="-79"/>
                <a:cs typeface="Aharoni" pitchFamily="2" charset="-79"/>
              </a:rPr>
              <a:t>3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PO</a:t>
            </a:r>
            <a:r>
              <a:rPr lang="en-US" sz="1600" dirty="0" smtClean="0">
                <a:latin typeface="Aharoni" pitchFamily="2" charset="-79"/>
                <a:cs typeface="Aharoni" pitchFamily="2" charset="-79"/>
              </a:rPr>
              <a:t>4 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     KNO</a:t>
            </a:r>
            <a:r>
              <a:rPr lang="en-US" sz="1600" dirty="0" smtClean="0">
                <a:latin typeface="Aharoni" pitchFamily="2" charset="-79"/>
                <a:cs typeface="Aharoni" pitchFamily="2" charset="-79"/>
              </a:rPr>
              <a:t>3</a:t>
            </a:r>
            <a:r>
              <a:rPr lang="ru-RU" dirty="0" smtClean="0">
                <a:latin typeface="Aharoni" pitchFamily="2" charset="-79"/>
                <a:cs typeface="Aharoni" pitchFamily="2" charset="-79"/>
              </a:rPr>
              <a:t>, 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Li</a:t>
            </a:r>
            <a:r>
              <a:rPr lang="en-US" sz="1600" dirty="0" smtClean="0">
                <a:latin typeface="Aharoni" pitchFamily="2" charset="-79"/>
                <a:cs typeface="Aharoni" pitchFamily="2" charset="-79"/>
              </a:rPr>
              <a:t>2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O</a:t>
            </a:r>
            <a:r>
              <a:rPr lang="ru-RU" dirty="0" smtClean="0">
                <a:latin typeface="Aharoni" pitchFamily="2" charset="-79"/>
                <a:cs typeface="Aharoni" pitchFamily="2" charset="-79"/>
              </a:rPr>
              <a:t>,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 H</a:t>
            </a:r>
            <a:r>
              <a:rPr lang="en-US" sz="1600" dirty="0" smtClean="0">
                <a:latin typeface="Aharoni" pitchFamily="2" charset="-79"/>
                <a:cs typeface="Aharoni" pitchFamily="2" charset="-79"/>
              </a:rPr>
              <a:t>3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PO</a:t>
            </a:r>
            <a:r>
              <a:rPr lang="en-US" sz="1600" dirty="0" smtClean="0">
                <a:latin typeface="Aharoni" pitchFamily="2" charset="-79"/>
                <a:cs typeface="Aharoni" pitchFamily="2" charset="-79"/>
              </a:rPr>
              <a:t>4</a:t>
            </a:r>
            <a:r>
              <a:rPr lang="ru-RU" dirty="0" smtClean="0">
                <a:latin typeface="Aharoni" pitchFamily="2" charset="-79"/>
                <a:cs typeface="Aharoni" pitchFamily="2" charset="-79"/>
              </a:rPr>
              <a:t>,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 HCL </a:t>
            </a:r>
            <a:endParaRPr lang="ru-RU" dirty="0" smtClean="0">
              <a:cs typeface="Aharoni" pitchFamily="2" charset="-79"/>
            </a:endParaRPr>
          </a:p>
          <a:p>
            <a:r>
              <a:rPr lang="ru-RU" dirty="0" smtClean="0"/>
              <a:t> </a:t>
            </a:r>
            <a:r>
              <a:rPr lang="ru-RU" dirty="0" smtClean="0"/>
              <a:t>Распределить вещества по классам :</a:t>
            </a:r>
          </a:p>
          <a:p>
            <a:pPr>
              <a:buNone/>
            </a:pPr>
            <a:r>
              <a:rPr lang="ru-RU" dirty="0" smtClean="0"/>
              <a:t>Оксиды    Основания    Кислоты        Соли</a:t>
            </a:r>
          </a:p>
          <a:p>
            <a:pPr>
              <a:buNone/>
            </a:pPr>
            <a:r>
              <a:rPr lang="en-US" dirty="0" smtClean="0">
                <a:latin typeface="Aharoni" pitchFamily="2" charset="-79"/>
                <a:cs typeface="Aharoni" pitchFamily="2" charset="-79"/>
              </a:rPr>
              <a:t>P</a:t>
            </a:r>
            <a:r>
              <a:rPr lang="en-US" sz="1600" dirty="0" smtClean="0">
                <a:latin typeface="Aharoni" pitchFamily="2" charset="-79"/>
                <a:cs typeface="Aharoni" pitchFamily="2" charset="-79"/>
              </a:rPr>
              <a:t>2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O</a:t>
            </a:r>
            <a:r>
              <a:rPr lang="en-US" sz="1600" dirty="0" smtClean="0">
                <a:latin typeface="Aharoni" pitchFamily="2" charset="-79"/>
                <a:cs typeface="Aharoni" pitchFamily="2" charset="-79"/>
              </a:rPr>
              <a:t>5</a:t>
            </a:r>
            <a:r>
              <a:rPr lang="ru-RU" dirty="0" smtClean="0">
                <a:latin typeface="Aharoni" pitchFamily="2" charset="-79"/>
                <a:cs typeface="Aharoni" pitchFamily="2" charset="-79"/>
              </a:rPr>
              <a:t>,          </a:t>
            </a:r>
            <a:r>
              <a:rPr lang="en-US" dirty="0" err="1" smtClean="0">
                <a:latin typeface="Aharoni" pitchFamily="2" charset="-79"/>
                <a:cs typeface="Aharoni" pitchFamily="2" charset="-79"/>
              </a:rPr>
              <a:t>LiOH</a:t>
            </a:r>
            <a:r>
              <a:rPr lang="ru-RU" dirty="0" smtClean="0">
                <a:latin typeface="Aharoni" pitchFamily="2" charset="-79"/>
                <a:cs typeface="Aharoni" pitchFamily="2" charset="-79"/>
              </a:rPr>
              <a:t>           </a:t>
            </a:r>
            <a:r>
              <a:rPr lang="ru-RU" dirty="0" smtClean="0">
                <a:latin typeface="Aharoni" pitchFamily="2" charset="-79"/>
                <a:cs typeface="Aharoni" pitchFamily="2" charset="-79"/>
              </a:rPr>
              <a:t>       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H</a:t>
            </a:r>
            <a:r>
              <a:rPr lang="en-US" sz="1600" dirty="0" smtClean="0">
                <a:latin typeface="Aharoni" pitchFamily="2" charset="-79"/>
                <a:cs typeface="Aharoni" pitchFamily="2" charset="-79"/>
              </a:rPr>
              <a:t>3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PO</a:t>
            </a:r>
            <a:r>
              <a:rPr lang="en-US" sz="1600" dirty="0" smtClean="0">
                <a:latin typeface="Aharoni" pitchFamily="2" charset="-79"/>
                <a:cs typeface="Aharoni" pitchFamily="2" charset="-79"/>
              </a:rPr>
              <a:t>4</a:t>
            </a:r>
            <a:r>
              <a:rPr lang="ru-RU" dirty="0" smtClean="0">
                <a:latin typeface="Aharoni" pitchFamily="2" charset="-79"/>
                <a:cs typeface="Aharoni" pitchFamily="2" charset="-79"/>
              </a:rPr>
              <a:t>,         </a:t>
            </a:r>
            <a:r>
              <a:rPr lang="ru-RU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Li</a:t>
            </a:r>
            <a:r>
              <a:rPr lang="en-US" sz="1600" dirty="0" smtClean="0">
                <a:latin typeface="Aharoni" pitchFamily="2" charset="-79"/>
                <a:cs typeface="Aharoni" pitchFamily="2" charset="-79"/>
              </a:rPr>
              <a:t>3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PO</a:t>
            </a:r>
            <a:r>
              <a:rPr lang="en-US" sz="1600" dirty="0" smtClean="0">
                <a:latin typeface="Aharoni" pitchFamily="2" charset="-79"/>
                <a:cs typeface="Aharoni" pitchFamily="2" charset="-79"/>
              </a:rPr>
              <a:t>4</a:t>
            </a:r>
            <a:endParaRPr lang="ru-RU" sz="1600" dirty="0" smtClean="0">
              <a:latin typeface="Aharoni" pitchFamily="2" charset="-79"/>
              <a:cs typeface="Aharoni" pitchFamily="2" charset="-79"/>
            </a:endParaRPr>
          </a:p>
          <a:p>
            <a:pPr>
              <a:buNone/>
            </a:pPr>
            <a:r>
              <a:rPr lang="ru-RU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Li</a:t>
            </a:r>
            <a:r>
              <a:rPr lang="en-US" sz="1600" dirty="0" smtClean="0">
                <a:latin typeface="Aharoni" pitchFamily="2" charset="-79"/>
                <a:cs typeface="Aharoni" pitchFamily="2" charset="-79"/>
              </a:rPr>
              <a:t>2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O</a:t>
            </a:r>
            <a:r>
              <a:rPr lang="ru-RU" dirty="0" smtClean="0">
                <a:cs typeface="Aharoni" pitchFamily="2" charset="-79"/>
              </a:rPr>
              <a:t>                                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HCL</a:t>
            </a:r>
            <a:r>
              <a:rPr lang="ru-RU" dirty="0" smtClean="0">
                <a:latin typeface="Aharoni" pitchFamily="2" charset="-79"/>
                <a:cs typeface="Aharoni" pitchFamily="2" charset="-79"/>
              </a:rPr>
              <a:t>                 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KNO</a:t>
            </a:r>
            <a:r>
              <a:rPr lang="en-US" sz="1600" dirty="0" smtClean="0">
                <a:latin typeface="Aharoni" pitchFamily="2" charset="-79"/>
                <a:cs typeface="Aharoni" pitchFamily="2" charset="-79"/>
              </a:rPr>
              <a:t>3</a:t>
            </a:r>
            <a:r>
              <a:rPr lang="ru-RU" dirty="0" smtClean="0">
                <a:latin typeface="Aharoni" pitchFamily="2" charset="-79"/>
                <a:cs typeface="Aharoni" pitchFamily="2" charset="-79"/>
              </a:rPr>
              <a:t>,     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          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H</a:t>
            </a:r>
            <a:r>
              <a:rPr lang="en-US" sz="1600" dirty="0" smtClean="0">
                <a:latin typeface="Aharoni" pitchFamily="2" charset="-79"/>
                <a:cs typeface="Aharoni" pitchFamily="2" charset="-79"/>
              </a:rPr>
              <a:t>2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SO</a:t>
            </a:r>
            <a:r>
              <a:rPr lang="en-US" sz="1600" dirty="0" smtClean="0">
                <a:latin typeface="Aharoni" pitchFamily="2" charset="-79"/>
                <a:cs typeface="Aharoni" pitchFamily="2" charset="-79"/>
              </a:rPr>
              <a:t>4</a:t>
            </a:r>
            <a:r>
              <a:rPr lang="ru-RU" dirty="0" smtClean="0">
                <a:latin typeface="Aharoni" pitchFamily="2" charset="-79"/>
                <a:cs typeface="Aharoni" pitchFamily="2" charset="-79"/>
              </a:rPr>
              <a:t>,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r>
              <a:rPr lang="ru-RU" sz="2400" dirty="0" smtClean="0"/>
              <a:t>Оценка «5» - 11 выполненных заданий</a:t>
            </a:r>
          </a:p>
          <a:p>
            <a:pPr>
              <a:buNone/>
            </a:pPr>
            <a:r>
              <a:rPr lang="ru-RU" sz="2400" dirty="0" smtClean="0"/>
              <a:t>Оценка «4» - 9-10 выполненных заданий</a:t>
            </a:r>
          </a:p>
          <a:p>
            <a:pPr>
              <a:buNone/>
            </a:pPr>
            <a:r>
              <a:rPr lang="ru-RU" sz="2400" dirty="0" smtClean="0"/>
              <a:t>Оценка «3» - 7-8 выполненных задания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rial Black" pitchFamily="34" charset="0"/>
              </a:rPr>
              <a:t>Химический диктант</a:t>
            </a:r>
            <a:endParaRPr lang="ru-RU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Класс соединений                      действие</a:t>
            </a:r>
          </a:p>
          <a:p>
            <a:r>
              <a:rPr lang="ru-RU" dirty="0" smtClean="0"/>
              <a:t>Кислота                                Правая рука</a:t>
            </a:r>
          </a:p>
          <a:p>
            <a:r>
              <a:rPr lang="ru-RU" dirty="0" smtClean="0"/>
              <a:t>Основание                           Левая рука</a:t>
            </a:r>
          </a:p>
          <a:p>
            <a:r>
              <a:rPr lang="ru-RU" dirty="0" smtClean="0"/>
              <a:t>Кислородный оксид            Правое ухо</a:t>
            </a:r>
          </a:p>
          <a:p>
            <a:r>
              <a:rPr lang="ru-RU" dirty="0" smtClean="0"/>
              <a:t>Основной оксид                   Левое ухо</a:t>
            </a:r>
          </a:p>
          <a:p>
            <a:r>
              <a:rPr lang="ru-RU" dirty="0" smtClean="0"/>
              <a:t> Соль                                     Хлопок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Arial Black" pitchFamily="34" charset="0"/>
              </a:rPr>
              <a:t>Игра «Соответствие движению»</a:t>
            </a:r>
            <a:endParaRPr lang="ru-RU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dirty="0" smtClean="0"/>
          </a:p>
          <a:p>
            <a:endParaRPr lang="ru-RU" b="1" dirty="0"/>
          </a:p>
          <a:p>
            <a:r>
              <a:rPr lang="en-US" b="1" dirty="0" err="1" smtClean="0"/>
              <a:t>BaO</a:t>
            </a:r>
            <a:r>
              <a:rPr lang="en-US" b="1" dirty="0" smtClean="0"/>
              <a:t>                    </a:t>
            </a:r>
            <a:r>
              <a:rPr lang="en-US" b="1" dirty="0" smtClean="0">
                <a:solidFill>
                  <a:srgbClr val="FF0000"/>
                </a:solidFill>
              </a:rPr>
              <a:t>CO</a:t>
            </a:r>
            <a:r>
              <a:rPr lang="en-US" b="1" baseline="-25000" dirty="0" smtClean="0">
                <a:solidFill>
                  <a:srgbClr val="FF0000"/>
                </a:solidFill>
              </a:rPr>
              <a:t>2</a:t>
            </a:r>
            <a:r>
              <a:rPr lang="en-US" b="1" dirty="0" smtClean="0">
                <a:solidFill>
                  <a:srgbClr val="FF0000"/>
                </a:solidFill>
              </a:rPr>
              <a:t>     </a:t>
            </a:r>
            <a:r>
              <a:rPr lang="en-US" b="1" dirty="0" smtClean="0"/>
              <a:t>              </a:t>
            </a:r>
            <a:r>
              <a:rPr lang="ru-RU" b="1" dirty="0" smtClean="0"/>
              <a:t>      </a:t>
            </a:r>
            <a:r>
              <a:rPr lang="en-US" b="1" dirty="0" err="1" smtClean="0"/>
              <a:t>CaO</a:t>
            </a:r>
            <a:r>
              <a:rPr lang="en-US" b="1" dirty="0" smtClean="0"/>
              <a:t> </a:t>
            </a:r>
            <a:endParaRPr lang="ru-RU" b="1" dirty="0" smtClean="0"/>
          </a:p>
          <a:p>
            <a:r>
              <a:rPr lang="en-US" b="1" dirty="0" smtClean="0"/>
              <a:t>HNO</a:t>
            </a:r>
            <a:r>
              <a:rPr lang="en-US" b="1" baseline="-25000" dirty="0" smtClean="0"/>
              <a:t>3 </a:t>
            </a:r>
            <a:r>
              <a:rPr lang="en-US" b="1" dirty="0" smtClean="0"/>
              <a:t>                  HCL                        </a:t>
            </a:r>
            <a:r>
              <a:rPr lang="en-US" b="1" dirty="0" smtClean="0">
                <a:solidFill>
                  <a:srgbClr val="FF0000"/>
                </a:solidFill>
              </a:rPr>
              <a:t>H</a:t>
            </a:r>
            <a:r>
              <a:rPr lang="en-US" b="1" baseline="-25000" dirty="0" smtClean="0">
                <a:solidFill>
                  <a:srgbClr val="FF0000"/>
                </a:solidFill>
              </a:rPr>
              <a:t>2</a:t>
            </a:r>
            <a:r>
              <a:rPr lang="en-US" b="1" dirty="0" smtClean="0">
                <a:solidFill>
                  <a:srgbClr val="FF0000"/>
                </a:solidFill>
              </a:rPr>
              <a:t>O</a:t>
            </a:r>
            <a:endParaRPr lang="ru-RU" b="1" dirty="0" smtClean="0">
              <a:solidFill>
                <a:srgbClr val="FF0000"/>
              </a:solidFill>
            </a:endParaRPr>
          </a:p>
          <a:p>
            <a:r>
              <a:rPr lang="en-US" b="1" dirty="0" smtClean="0"/>
              <a:t>Na</a:t>
            </a:r>
            <a:r>
              <a:rPr lang="en-US" b="1" baseline="-25000" dirty="0" smtClean="0"/>
              <a:t>2</a:t>
            </a:r>
            <a:r>
              <a:rPr lang="en-US" b="1" dirty="0" smtClean="0"/>
              <a:t>SO</a:t>
            </a:r>
            <a:r>
              <a:rPr lang="en-US" b="1" baseline="-25000" dirty="0" smtClean="0"/>
              <a:t>3    </a:t>
            </a:r>
            <a:r>
              <a:rPr lang="en-US" b="1" dirty="0" smtClean="0"/>
              <a:t>             </a:t>
            </a:r>
            <a:r>
              <a:rPr lang="en-US" b="1" dirty="0" smtClean="0">
                <a:solidFill>
                  <a:srgbClr val="FF0000"/>
                </a:solidFill>
              </a:rPr>
              <a:t>H</a:t>
            </a:r>
            <a:r>
              <a:rPr lang="en-US" b="1" baseline="-25000" dirty="0" smtClean="0">
                <a:solidFill>
                  <a:srgbClr val="FF0000"/>
                </a:solidFill>
              </a:rPr>
              <a:t>2</a:t>
            </a:r>
            <a:r>
              <a:rPr lang="en-US" b="1" dirty="0" smtClean="0">
                <a:solidFill>
                  <a:srgbClr val="FF0000"/>
                </a:solidFill>
              </a:rPr>
              <a:t>SO</a:t>
            </a:r>
            <a:r>
              <a:rPr lang="en-US" b="1" baseline="-25000" dirty="0" smtClean="0">
                <a:solidFill>
                  <a:srgbClr val="FF0000"/>
                </a:solidFill>
              </a:rPr>
              <a:t>4</a:t>
            </a:r>
            <a:r>
              <a:rPr lang="en-US" b="1" baseline="-25000" dirty="0" smtClean="0"/>
              <a:t> </a:t>
            </a:r>
            <a:r>
              <a:rPr lang="en-US" b="1" dirty="0" smtClean="0"/>
              <a:t>                    BaCL</a:t>
            </a:r>
            <a:r>
              <a:rPr lang="en-US" b="1" baseline="-25000" dirty="0" smtClean="0"/>
              <a:t>2</a:t>
            </a:r>
            <a:endParaRPr lang="ru-RU" b="1" dirty="0" smtClean="0"/>
          </a:p>
          <a:p>
            <a:r>
              <a:rPr lang="en-US" b="1" dirty="0" smtClean="0"/>
              <a:t>Ca(OH)</a:t>
            </a:r>
            <a:r>
              <a:rPr lang="en-US" b="1" baseline="-25000" dirty="0" smtClean="0"/>
              <a:t>2</a:t>
            </a:r>
            <a:r>
              <a:rPr lang="en-US" b="1" dirty="0" smtClean="0"/>
              <a:t>               AL(OH)</a:t>
            </a:r>
            <a:r>
              <a:rPr lang="en-US" b="1" baseline="-25000" dirty="0" smtClean="0"/>
              <a:t>3</a:t>
            </a:r>
            <a:r>
              <a:rPr lang="en-US" b="1" dirty="0" smtClean="0"/>
              <a:t>               </a:t>
            </a:r>
            <a:r>
              <a:rPr lang="en-US" b="1" dirty="0" smtClean="0">
                <a:solidFill>
                  <a:srgbClr val="FF0000"/>
                </a:solidFill>
              </a:rPr>
              <a:t>AL(NO3)</a:t>
            </a:r>
            <a:r>
              <a:rPr lang="en-US" b="1" baseline="-25000" dirty="0" smtClean="0">
                <a:solidFill>
                  <a:srgbClr val="FF0000"/>
                </a:solidFill>
              </a:rPr>
              <a:t>3</a:t>
            </a:r>
            <a:endParaRPr lang="ru-RU" b="1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Задание №</a:t>
            </a:r>
            <a:r>
              <a:rPr lang="ru-RU" dirty="0" smtClean="0"/>
              <a:t>3</a:t>
            </a:r>
            <a:br>
              <a:rPr lang="ru-RU" dirty="0" smtClean="0"/>
            </a:br>
            <a:r>
              <a:rPr lang="ru-RU" dirty="0" smtClean="0"/>
              <a:t>ПРОВЕРЬ!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Проверь задание.</a:t>
            </a:r>
          </a:p>
          <a:p>
            <a:r>
              <a:rPr lang="ru-RU" dirty="0" err="1" smtClean="0"/>
              <a:t>Са</a:t>
            </a:r>
            <a:r>
              <a:rPr lang="ru-RU" dirty="0" smtClean="0"/>
              <a:t>          </a:t>
            </a:r>
            <a:r>
              <a:rPr lang="ru-RU" dirty="0" err="1"/>
              <a:t>СаО</a:t>
            </a:r>
            <a:r>
              <a:rPr lang="ru-RU" dirty="0"/>
              <a:t>            </a:t>
            </a:r>
            <a:r>
              <a:rPr lang="ru-RU" dirty="0" err="1"/>
              <a:t>Са</a:t>
            </a:r>
            <a:r>
              <a:rPr lang="ru-RU" dirty="0"/>
              <a:t>(ОН)</a:t>
            </a:r>
            <a:r>
              <a:rPr lang="ru-RU" baseline="-25000" dirty="0"/>
              <a:t>2                 </a:t>
            </a:r>
            <a:r>
              <a:rPr lang="ru-RU" dirty="0" smtClean="0"/>
              <a:t>СаСО</a:t>
            </a:r>
            <a:r>
              <a:rPr lang="ru-RU" baseline="-25000" dirty="0" smtClean="0"/>
              <a:t>3</a:t>
            </a:r>
            <a:endParaRPr lang="ru-RU" dirty="0"/>
          </a:p>
          <a:p>
            <a:r>
              <a:rPr lang="ru-RU" dirty="0"/>
              <a:t>Са+Н</a:t>
            </a:r>
            <a:r>
              <a:rPr lang="ru-RU" baseline="-25000" dirty="0"/>
              <a:t>2</a:t>
            </a:r>
            <a:r>
              <a:rPr lang="ru-RU" dirty="0"/>
              <a:t>О=</a:t>
            </a:r>
            <a:r>
              <a:rPr lang="ru-RU" dirty="0" err="1"/>
              <a:t>Са</a:t>
            </a:r>
            <a:r>
              <a:rPr lang="ru-RU" dirty="0"/>
              <a:t>(ОН)</a:t>
            </a:r>
            <a:r>
              <a:rPr lang="ru-RU" baseline="-25000" dirty="0"/>
              <a:t>2</a:t>
            </a:r>
            <a:endParaRPr lang="ru-RU" dirty="0"/>
          </a:p>
          <a:p>
            <a:r>
              <a:rPr lang="ru-RU" dirty="0" err="1"/>
              <a:t>Са</a:t>
            </a:r>
            <a:r>
              <a:rPr lang="ru-RU" dirty="0"/>
              <a:t>(ОН)</a:t>
            </a:r>
            <a:r>
              <a:rPr lang="ru-RU" baseline="-25000" dirty="0"/>
              <a:t>2+</a:t>
            </a:r>
            <a:r>
              <a:rPr lang="ru-RU" dirty="0"/>
              <a:t>СО</a:t>
            </a:r>
            <a:r>
              <a:rPr lang="ru-RU" baseline="-25000" dirty="0"/>
              <a:t>2= </a:t>
            </a:r>
            <a:r>
              <a:rPr lang="ru-RU" dirty="0"/>
              <a:t>СаСО</a:t>
            </a:r>
            <a:r>
              <a:rPr lang="ru-RU" baseline="-25000" dirty="0"/>
              <a:t>3  </a:t>
            </a:r>
            <a:r>
              <a:rPr lang="ru-RU" baseline="-25000" dirty="0" smtClean="0"/>
              <a:t> </a:t>
            </a:r>
            <a:r>
              <a:rPr lang="ru-RU" dirty="0"/>
              <a:t>+ </a:t>
            </a:r>
            <a:r>
              <a:rPr lang="ru-RU" baseline="-25000" dirty="0"/>
              <a:t>  </a:t>
            </a:r>
            <a:r>
              <a:rPr lang="ru-RU" dirty="0"/>
              <a:t>Н</a:t>
            </a:r>
            <a:r>
              <a:rPr lang="ru-RU" baseline="-25000" dirty="0"/>
              <a:t>2</a:t>
            </a:r>
            <a:r>
              <a:rPr lang="ru-RU" dirty="0"/>
              <a:t>О</a:t>
            </a:r>
          </a:p>
          <a:p>
            <a:r>
              <a:rPr lang="ru-RU" dirty="0"/>
              <a:t>СаСО</a:t>
            </a:r>
            <a:r>
              <a:rPr lang="ru-RU" baseline="-25000" dirty="0"/>
              <a:t>3</a:t>
            </a:r>
            <a:r>
              <a:rPr lang="ru-RU" dirty="0"/>
              <a:t>+ 2НС</a:t>
            </a:r>
            <a:r>
              <a:rPr lang="en-US" dirty="0"/>
              <a:t>l</a:t>
            </a:r>
            <a:r>
              <a:rPr lang="ru-RU" dirty="0"/>
              <a:t> =</a:t>
            </a:r>
            <a:r>
              <a:rPr lang="ru-RU" dirty="0" err="1"/>
              <a:t>СаС</a:t>
            </a:r>
            <a:r>
              <a:rPr lang="en-US" dirty="0"/>
              <a:t>l</a:t>
            </a:r>
            <a:r>
              <a:rPr lang="ru-RU" sz="1600" dirty="0"/>
              <a:t>2</a:t>
            </a:r>
            <a:r>
              <a:rPr lang="ru-RU" dirty="0"/>
              <a:t>+Н</a:t>
            </a:r>
            <a:r>
              <a:rPr lang="ru-RU" baseline="-25000" dirty="0"/>
              <a:t>2</a:t>
            </a:r>
            <a:r>
              <a:rPr lang="ru-RU" dirty="0"/>
              <a:t>О+СО</a:t>
            </a:r>
            <a:r>
              <a:rPr lang="ru-RU" baseline="-25000" dirty="0"/>
              <a:t>2</a:t>
            </a: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Генетическая связь</a:t>
            </a:r>
            <a:endParaRPr lang="ru-RU" dirty="0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1547664" y="2204864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3419872" y="2204864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6012160" y="2204864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221088"/>
            <a:ext cx="30480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272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      Попробуйте определить, насколько хорошо вы усвоили   пройденные темы  «Основные классы неорганических соединений» по</a:t>
            </a:r>
            <a:r>
              <a:rPr lang="en-US" sz="2000" dirty="0" smtClean="0"/>
              <a:t> </a:t>
            </a:r>
            <a:r>
              <a:rPr lang="ru-RU" sz="2000" dirty="0" smtClean="0"/>
              <a:t>"Волшебной лестнице знаний”</a:t>
            </a:r>
            <a:r>
              <a:rPr lang="ru-RU" sz="2000" b="1" dirty="0" smtClean="0"/>
              <a:t> (</a:t>
            </a:r>
            <a:r>
              <a:rPr lang="ru-RU" sz="2000" dirty="0" smtClean="0"/>
              <a:t>Выберите ступень , соответствующую усвоению знаний) </a:t>
            </a:r>
          </a:p>
          <a:p>
            <a:pPr>
              <a:buNone/>
            </a:pPr>
            <a:r>
              <a:rPr lang="ru-RU" sz="2000" dirty="0" smtClean="0"/>
              <a:t>                    Гора успеха</a:t>
            </a:r>
            <a:endParaRPr lang="ru-RU" dirty="0" smtClean="0"/>
          </a:p>
          <a:p>
            <a:pPr>
              <a:buNone/>
            </a:pPr>
            <a:r>
              <a:rPr lang="ru-RU" sz="2000" dirty="0" smtClean="0"/>
              <a:t>                     </a:t>
            </a:r>
          </a:p>
          <a:p>
            <a:pPr>
              <a:buNone/>
            </a:pPr>
            <a:r>
              <a:rPr lang="ru-RU" sz="2000" dirty="0" smtClean="0"/>
              <a:t>                                       </a:t>
            </a:r>
            <a:r>
              <a:rPr lang="ru-RU" sz="2000" dirty="0" smtClean="0"/>
              <a:t>Все </a:t>
            </a:r>
            <a:r>
              <a:rPr lang="ru-RU" sz="2000" dirty="0" err="1" smtClean="0"/>
              <a:t>понял,могу</a:t>
            </a:r>
            <a:r>
              <a:rPr lang="ru-RU" sz="2000" dirty="0" smtClean="0"/>
              <a:t>  помочь</a:t>
            </a:r>
          </a:p>
          <a:p>
            <a:endParaRPr lang="ru-RU" sz="2000" dirty="0" smtClean="0"/>
          </a:p>
          <a:p>
            <a:r>
              <a:rPr lang="ru-RU" sz="2000" dirty="0" smtClean="0"/>
              <a:t>                                                    </a:t>
            </a:r>
          </a:p>
          <a:p>
            <a:r>
              <a:rPr lang="ru-RU" sz="2000" dirty="0"/>
              <a:t> </a:t>
            </a:r>
            <a:r>
              <a:rPr lang="ru-RU" sz="2000" dirty="0" smtClean="0"/>
              <a:t>                               </a:t>
            </a:r>
            <a:r>
              <a:rPr lang="ru-RU" sz="2000" dirty="0" smtClean="0"/>
              <a:t>               </a:t>
            </a:r>
            <a:r>
              <a:rPr lang="ru-RU" sz="2000" dirty="0" smtClean="0"/>
              <a:t>все понял</a:t>
            </a:r>
          </a:p>
          <a:p>
            <a:endParaRPr lang="ru-RU" sz="2000" dirty="0" smtClean="0"/>
          </a:p>
          <a:p>
            <a:r>
              <a:rPr lang="ru-RU" sz="2000" dirty="0" smtClean="0"/>
              <a:t>                                                                    </a:t>
            </a:r>
          </a:p>
          <a:p>
            <a:r>
              <a:rPr lang="ru-RU" sz="2000" dirty="0" smtClean="0"/>
              <a:t>                                             </a:t>
            </a:r>
            <a:r>
              <a:rPr lang="ru-RU" sz="2000" dirty="0" smtClean="0"/>
              <a:t>                   </a:t>
            </a:r>
            <a:r>
              <a:rPr lang="ru-RU" sz="2000" dirty="0" smtClean="0"/>
              <a:t>ничего не понял                                                                                    </a:t>
            </a:r>
          </a:p>
          <a:p>
            <a:endParaRPr lang="ru-RU" sz="2000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Лестница «Стратегия  успеха»</a:t>
            </a:r>
            <a:endParaRPr lang="ru-RU" dirty="0"/>
          </a:p>
        </p:txBody>
      </p:sp>
      <p:cxnSp>
        <p:nvCxnSpPr>
          <p:cNvPr id="5" name="Соединительная линия уступом 4"/>
          <p:cNvCxnSpPr/>
          <p:nvPr/>
        </p:nvCxnSpPr>
        <p:spPr>
          <a:xfrm>
            <a:off x="2330053" y="3068960"/>
            <a:ext cx="2376264" cy="936104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Соединительная линия уступом 10"/>
          <p:cNvCxnSpPr/>
          <p:nvPr/>
        </p:nvCxnSpPr>
        <p:spPr>
          <a:xfrm>
            <a:off x="3555318" y="4005064"/>
            <a:ext cx="2016224" cy="864096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Соединительная линия уступом 11"/>
          <p:cNvCxnSpPr/>
          <p:nvPr/>
        </p:nvCxnSpPr>
        <p:spPr>
          <a:xfrm>
            <a:off x="4852578" y="4869160"/>
            <a:ext cx="2232248" cy="1008112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Выучить химические свойства оксидов , оснований, кислот и солей.</a:t>
            </a:r>
          </a:p>
          <a:p>
            <a:r>
              <a:rPr lang="ru-RU" dirty="0"/>
              <a:t>Составить генетический ряд фосфора (1 вариант);  серы-  2 вариант</a:t>
            </a:r>
          </a:p>
          <a:p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SO</a:t>
            </a:r>
            <a:r>
              <a:rPr lang="en-US" baseline="-25000" dirty="0"/>
              <a:t>4,</a:t>
            </a:r>
            <a:r>
              <a:rPr lang="en-US" dirty="0"/>
              <a:t>  CaCO</a:t>
            </a:r>
            <a:r>
              <a:rPr lang="en-US" baseline="-25000" dirty="0"/>
              <a:t>3 ,</a:t>
            </a:r>
            <a:r>
              <a:rPr lang="en-US" dirty="0"/>
              <a:t> P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5</a:t>
            </a:r>
            <a:r>
              <a:rPr lang="en-US" dirty="0"/>
              <a:t>, SO</a:t>
            </a:r>
            <a:r>
              <a:rPr lang="en-US" baseline="-25000" dirty="0"/>
              <a:t>2 ,</a:t>
            </a:r>
            <a:r>
              <a:rPr lang="en-US" dirty="0"/>
              <a:t> H</a:t>
            </a:r>
            <a:r>
              <a:rPr lang="en-US" baseline="-25000" dirty="0"/>
              <a:t>3</a:t>
            </a:r>
            <a:r>
              <a:rPr lang="en-US" dirty="0"/>
              <a:t>PO</a:t>
            </a:r>
            <a:r>
              <a:rPr lang="en-US" baseline="-25000" dirty="0"/>
              <a:t>4 </a:t>
            </a:r>
            <a:r>
              <a:rPr lang="en-US" dirty="0"/>
              <a:t> , SO</a:t>
            </a:r>
            <a:r>
              <a:rPr lang="en-US" baseline="-25000" dirty="0"/>
              <a:t>3,</a:t>
            </a:r>
            <a:r>
              <a:rPr lang="en-US" dirty="0"/>
              <a:t>  P ,  Al</a:t>
            </a:r>
            <a:r>
              <a:rPr lang="en-US" baseline="-25000" dirty="0"/>
              <a:t>2</a:t>
            </a:r>
            <a:r>
              <a:rPr lang="en-US" dirty="0"/>
              <a:t>(SO</a:t>
            </a:r>
            <a:r>
              <a:rPr lang="en-US" baseline="-25000" dirty="0"/>
              <a:t>4</a:t>
            </a:r>
            <a:r>
              <a:rPr lang="en-US" dirty="0"/>
              <a:t>)</a:t>
            </a:r>
            <a:r>
              <a:rPr lang="en-US" baseline="-25000" dirty="0"/>
              <a:t>3 </a:t>
            </a:r>
            <a:r>
              <a:rPr lang="en-US" dirty="0"/>
              <a:t>,S, </a:t>
            </a:r>
            <a:r>
              <a:rPr lang="en-US" dirty="0" smtClean="0"/>
              <a:t>Ca</a:t>
            </a:r>
            <a:r>
              <a:rPr lang="en-US" baseline="-25000" dirty="0" smtClean="0"/>
              <a:t>3</a:t>
            </a:r>
            <a:r>
              <a:rPr lang="en-US" dirty="0" smtClean="0"/>
              <a:t>(PO</a:t>
            </a:r>
            <a:r>
              <a:rPr lang="en-US" baseline="-25000" dirty="0" smtClean="0"/>
              <a:t>4</a:t>
            </a:r>
            <a:r>
              <a:rPr lang="en-US" dirty="0" smtClean="0"/>
              <a:t>)</a:t>
            </a:r>
            <a:r>
              <a:rPr lang="en-US" baseline="-25000" dirty="0" smtClean="0"/>
              <a:t>2</a:t>
            </a:r>
            <a:endParaRPr lang="ru-RU" baseline="-25000" dirty="0" smtClean="0"/>
          </a:p>
          <a:p>
            <a:r>
              <a:rPr lang="ru-RU" sz="4400" baseline="-25000" dirty="0" smtClean="0"/>
              <a:t>Параграф 33-35 учебник химии </a:t>
            </a:r>
            <a:r>
              <a:rPr lang="ru-RU" sz="4400" baseline="-25000" smtClean="0"/>
              <a:t>8 класс</a:t>
            </a:r>
            <a:endParaRPr lang="ru-RU" sz="4400" dirty="0"/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 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187</TotalTime>
  <Words>372</Words>
  <Application>Microsoft Office PowerPoint</Application>
  <PresentationFormat>Экран (4:3)</PresentationFormat>
  <Paragraphs>64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Открытая</vt:lpstr>
      <vt:lpstr>Урок-обобщение по теме:</vt:lpstr>
      <vt:lpstr>Цели урока:</vt:lpstr>
      <vt:lpstr>Задачи урока</vt:lpstr>
      <vt:lpstr>Девиз урока</vt:lpstr>
      <vt:lpstr>Презентация PowerPoint</vt:lpstr>
      <vt:lpstr>Химический диктант</vt:lpstr>
      <vt:lpstr>Игра «Соответствие движению»</vt:lpstr>
      <vt:lpstr>Задание №3 ПРОВЕРЬ!</vt:lpstr>
      <vt:lpstr>Генетическая связь</vt:lpstr>
      <vt:lpstr>Лестница «Стратегия  успеха»</vt:lpstr>
      <vt:lpstr>Домашнее задание </vt:lpstr>
    </vt:vector>
  </TitlesOfParts>
  <Company>МБОУ Джасайская ООШ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26</cp:revision>
  <dcterms:created xsi:type="dcterms:W3CDTF">2017-01-24T10:21:41Z</dcterms:created>
  <dcterms:modified xsi:type="dcterms:W3CDTF">2017-02-04T07:45:18Z</dcterms:modified>
</cp:coreProperties>
</file>